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70" r:id="rId1"/>
  </p:sldMasterIdLst>
  <p:notesMasterIdLst>
    <p:notesMasterId r:id="rId22"/>
  </p:notesMasterIdLst>
  <p:handoutMasterIdLst>
    <p:handoutMasterId r:id="rId23"/>
  </p:handoutMasterIdLst>
  <p:sldIdLst>
    <p:sldId id="256" r:id="rId2"/>
    <p:sldId id="387" r:id="rId3"/>
    <p:sldId id="386" r:id="rId4"/>
    <p:sldId id="259" r:id="rId5"/>
    <p:sldId id="312" r:id="rId6"/>
    <p:sldId id="350" r:id="rId7"/>
    <p:sldId id="313" r:id="rId8"/>
    <p:sldId id="314" r:id="rId9"/>
    <p:sldId id="351" r:id="rId10"/>
    <p:sldId id="385" r:id="rId11"/>
    <p:sldId id="322" r:id="rId12"/>
    <p:sldId id="321" r:id="rId13"/>
    <p:sldId id="274" r:id="rId14"/>
    <p:sldId id="324" r:id="rId15"/>
    <p:sldId id="326" r:id="rId16"/>
    <p:sldId id="329" r:id="rId17"/>
    <p:sldId id="330" r:id="rId18"/>
    <p:sldId id="332" r:id="rId19"/>
    <p:sldId id="334" r:id="rId20"/>
    <p:sldId id="335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pos="3840" userDrawn="1">
          <p15:clr>
            <a:srgbClr val="A4A3A4"/>
          </p15:clr>
        </p15:guide>
        <p15:guide id="1" orient="horz" pos="2387" userDrawn="1">
          <p15:clr>
            <a:srgbClr val="A4A3A4"/>
          </p15:clr>
        </p15:guide>
        <p15:guide id="2" orient="horz" pos="640" userDrawn="1">
          <p15:clr>
            <a:srgbClr val="A4A3A4"/>
          </p15:clr>
        </p15:guide>
        <p15:guide id="3" orient="horz" pos="4088" userDrawn="1">
          <p15:clr>
            <a:srgbClr val="A4A3A4"/>
          </p15:clr>
        </p15:guide>
        <p15:guide id="4" pos="211" userDrawn="1">
          <p15:clr>
            <a:srgbClr val="A4A3A4"/>
          </p15:clr>
        </p15:guide>
        <p15:guide id="5" pos="7469" userDrawn="1">
          <p15:clr>
            <a:srgbClr val="A4A3A4"/>
          </p15:clr>
        </p15:guide>
        <p15:guide id="6" orient="horz" pos="232" userDrawn="1">
          <p15:clr>
            <a:srgbClr val="A4A3A4"/>
          </p15:clr>
        </p15:guide>
        <p15:guide id="7" orient="horz" pos="799" userDrawn="1">
          <p15:clr>
            <a:srgbClr val="A4A3A4"/>
          </p15:clr>
        </p15:guide>
        <p15:guide id="8" pos="438" userDrawn="1">
          <p15:clr>
            <a:srgbClr val="A4A3A4"/>
          </p15:clr>
        </p15:guide>
        <p15:guide id="9" pos="7242" userDrawn="1">
          <p15:clr>
            <a:srgbClr val="A4A3A4"/>
          </p15:clr>
        </p15:guide>
        <p15:guide id="10" orient="horz" pos="39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pos="3825">
          <p15:clr>
            <a:srgbClr val="A4A3A4"/>
          </p15:clr>
        </p15:guide>
        <p15:guide id="2" orient="horz" pos="2150">
          <p15:clr>
            <a:srgbClr val="A4A3A4"/>
          </p15:clr>
        </p15:guide>
        <p15:guide id="3" orient="horz" pos="907">
          <p15:clr>
            <a:srgbClr val="A4A3A4"/>
          </p15:clr>
        </p15:guide>
        <p15:guide id="4" orient="horz" pos="3988">
          <p15:clr>
            <a:srgbClr val="A4A3A4"/>
          </p15:clr>
        </p15:guide>
        <p15:guide id="5" pos="209">
          <p15:clr>
            <a:srgbClr val="A4A3A4"/>
          </p15:clr>
        </p15:guide>
        <p15:guide id="6" pos="7445">
          <p15:clr>
            <a:srgbClr val="A4A3A4"/>
          </p15:clr>
        </p15:guide>
        <p15:guide id="7" orient="horz" pos="11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A6A6A6"/>
    <a:srgbClr val="FF8585"/>
    <a:srgbClr val="7F7F7F"/>
    <a:srgbClr val="2F5597"/>
    <a:srgbClr val="C55A11"/>
    <a:srgbClr val="F8CBAD"/>
    <a:srgbClr val="BDD7EE"/>
    <a:srgbClr val="7C7C7C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6279" autoAdjust="0"/>
  </p:normalViewPr>
  <p:slideViewPr>
    <p:cSldViewPr snapToGrid="0" snapToObjects="1" showGuides="1">
      <p:cViewPr varScale="1">
        <p:scale>
          <a:sx n="113" d="100"/>
          <a:sy n="113" d="100"/>
        </p:scale>
        <p:origin x="672" y="96"/>
      </p:cViewPr>
      <p:guideLst>
        <p:guide pos="3840"/>
        <p:guide orient="horz" pos="2387"/>
        <p:guide orient="horz" pos="640"/>
        <p:guide orient="horz" pos="4088"/>
        <p:guide pos="211"/>
        <p:guide pos="7469"/>
        <p:guide orient="horz" pos="232"/>
        <p:guide orient="horz" pos="799"/>
        <p:guide pos="438"/>
        <p:guide pos="7242"/>
        <p:guide orient="horz" pos="392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9" d="100"/>
          <a:sy n="79" d="100"/>
        </p:scale>
        <p:origin x="2550" y="102"/>
      </p:cViewPr>
      <p:guideLst>
        <p:guide pos="3825"/>
        <p:guide orient="horz" pos="2150"/>
        <p:guide orient="horz" pos="907"/>
        <p:guide orient="horz" pos="3988"/>
        <p:guide pos="209"/>
        <p:guide pos="7445"/>
        <p:guide orient="horz" pos="11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2024-12-31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2024-12-31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31/12/2024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  <p:hf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6235" cy="43522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31/12/2024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  <p:hf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215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215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31/12/2024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  <p:hf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31/12/2024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31/12/2024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  <p:hf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31/12/2024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  <p:hf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0105" y="1681480"/>
            <a:ext cx="5157470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480"/>
            <a:ext cx="5183505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31/12/2024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  <p:hf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31/12/2024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  <p:hf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31/12/2024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  <p:hf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31/12/2024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  <p:hf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31/12/2024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  <p:hf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>
            <a:lvl1pPr marL="0" indent="0" algn="l" latinLnBrk="0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31/12/2024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dirty="0"/>
              <a:t>카드 디자인 가이드</a:t>
            </a:r>
            <a:br>
              <a:rPr lang="en-US" altLang="ko-KR" dirty="0"/>
            </a:br>
            <a:r>
              <a:rPr lang="en-US" altLang="ko-KR" sz="4400" dirty="0"/>
              <a:t>- </a:t>
            </a:r>
            <a:r>
              <a:rPr lang="ko-KR" altLang="en-US" sz="2800" dirty="0"/>
              <a:t>카드 외형 디자인 및 효과 텍스트 설계 가이드 문서 </a:t>
            </a:r>
            <a:r>
              <a:rPr lang="en-US" altLang="ko-KR" sz="2800" dirty="0"/>
              <a:t>-</a:t>
            </a:r>
            <a:endParaRPr lang="ko-KR" altLang="en-US" dirty="0"/>
          </a:p>
        </p:txBody>
      </p:sp>
      <p:sp>
        <p:nvSpPr>
          <p:cNvPr id="3" name="부제목 2"/>
          <p:cNvSpPr txBox="1">
            <a:spLocks noGrp="1"/>
          </p:cNvSpPr>
          <p:nvPr>
            <p:ph type="subTitle" idx="1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r" latinLnBrk="0">
              <a:buFontTx/>
              <a:buNone/>
            </a:pPr>
            <a:r>
              <a:rPr lang="ko-KR" altLang="en-US" dirty="0"/>
              <a:t>윤정근</a:t>
            </a:r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가이드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CBECE715-0DD6-4EE3-95E9-1B817EA7ED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9672873"/>
              </p:ext>
            </p:extLst>
          </p:nvPr>
        </p:nvGraphicFramePr>
        <p:xfrm>
          <a:off x="1089500" y="1714255"/>
          <a:ext cx="10012998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2830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8960168">
                  <a:extLst>
                    <a:ext uri="{9D8B030D-6E8A-4147-A177-3AD203B41FA5}">
                      <a16:colId xmlns:a16="http://schemas.microsoft.com/office/drawing/2014/main" val="260252505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카드의 구성 및 정보와 같은 카드의 설계 디자인에 필요한 가이드 라인이다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클래스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카드를 클래스별 고유의 특징 가지게 하여 분류하였다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설계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가이드 라인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단일 카드가 너무 많은 효율 또는 파워를 가지게 되어 게임의 전투 밸런스가 무너지는 것을 사전에 방지하기 위해서 기획되었다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88599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5889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11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EA425535-2DB7-B549-0ED6-895362BBD2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2461733"/>
              </p:ext>
            </p:extLst>
          </p:nvPr>
        </p:nvGraphicFramePr>
        <p:xfrm>
          <a:off x="2526823" y="3128328"/>
          <a:ext cx="7138353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2755">
                  <a:extLst>
                    <a:ext uri="{9D8B030D-6E8A-4147-A177-3AD203B41FA5}">
                      <a16:colId xmlns:a16="http://schemas.microsoft.com/office/drawing/2014/main" val="2678276937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3709619138"/>
                    </a:ext>
                  </a:extLst>
                </a:gridCol>
                <a:gridCol w="5991543">
                  <a:extLst>
                    <a:ext uri="{9D8B030D-6E8A-4147-A177-3AD203B41FA5}">
                      <a16:colId xmlns:a16="http://schemas.microsoft.com/office/drawing/2014/main" val="3459762104"/>
                    </a:ext>
                  </a:extLst>
                </a:gridCol>
              </a:tblGrid>
              <a:tr h="16310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클래스</a:t>
                      </a:r>
                      <a:endParaRPr lang="en-US" altLang="ko-KR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66917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 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높은 체력과 낮은 전투능력을 가지는 지휘관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파괴될 경우 게임에서 패배하며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효과로 인한 파괴에 내성을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8836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높은 능력치를 가지고 전투의 핵심이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구성의 핵심이 되는 능력을 주로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3097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높은 속도를 기반으로 높은 기동성을 가지는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클래스와 대비되는 빠른 이동으로 전장을 누비는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3979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5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높은 사거리를 기반으로 원거리에서 전투를 하는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클래스와 대비되는 높은 사거리로 먼 거리에서 적을 공격하고 아군을 지원한다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54262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6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루크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높은 체력을 기반으로 선봉에서 아군 기물을 보호하는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클래스와 대비되는 높은 체력으로 아군을 보호하고 적 기물을 막는다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8557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7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약한 능력치를 가지는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낮은 능력치를 가지지만 많은 숫자와 능력으로 아군 킹 기물을 보호한다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500188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E1D616F8-71A0-454D-9062-B44FB45EA5B0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가이드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클래스별 특징</a:t>
            </a:r>
            <a:endParaRPr lang="en-US" altLang="ko-KR" sz="2400" dirty="0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0A9D049E-006F-47AF-8DE7-649BC4A0F0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6451074"/>
              </p:ext>
            </p:extLst>
          </p:nvPr>
        </p:nvGraphicFramePr>
        <p:xfrm>
          <a:off x="2463641" y="1714255"/>
          <a:ext cx="7264718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6471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기물을 특징별로 구분하여 분류한 것이다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클래스에 따른 특징을 기물에 부여하여 기물을 분류하고 역할을 구분하고 설계하기 위해서 기획되었다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57745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12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BF9C7E2-D33B-014D-D01A-88DC16FEF1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5184144"/>
              </p:ext>
            </p:extLst>
          </p:nvPr>
        </p:nvGraphicFramePr>
        <p:xfrm>
          <a:off x="3083560" y="1268413"/>
          <a:ext cx="6024880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24880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카드 효과 텍스트 공통 가이드 라인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7574820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모든 카드는 리스크 포인트과 리턴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974662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조건이나 본인에게 해로운 효과를 가질 경우 리스크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0925175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효과 텍스트의 종료와 텍스트가 가지는 파워 정도에 따라서 리턴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772110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모든 카드는 리턴 포인트에서 리스크 포인트를 뺀 값이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이하의 값을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4871404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EDA031F7-497C-2E57-32DA-5C9667E05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857" y="2766453"/>
            <a:ext cx="7500286" cy="3493936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AB22305-2F1A-403A-A66A-9E80C351AF7E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가이드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카드 효과 텍스트 공통 가이드 라인 규칙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3015840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13</a:t>
            </a:fld>
            <a:endParaRPr lang="ko-KR" altLang="en-US" dirty="0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C6FAFAB-2D5A-8829-A599-D2D9FECC47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2394401"/>
              </p:ext>
            </p:extLst>
          </p:nvPr>
        </p:nvGraphicFramePr>
        <p:xfrm>
          <a:off x="3575253" y="3307579"/>
          <a:ext cx="5041493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8831">
                  <a:extLst>
                    <a:ext uri="{9D8B030D-6E8A-4147-A177-3AD203B41FA5}">
                      <a16:colId xmlns:a16="http://schemas.microsoft.com/office/drawing/2014/main" val="2678276937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3709619138"/>
                    </a:ext>
                  </a:extLst>
                </a:gridCol>
                <a:gridCol w="663893">
                  <a:extLst>
                    <a:ext uri="{9D8B030D-6E8A-4147-A177-3AD203B41FA5}">
                      <a16:colId xmlns:a16="http://schemas.microsoft.com/office/drawing/2014/main" val="3459762104"/>
                    </a:ext>
                  </a:extLst>
                </a:gridCol>
                <a:gridCol w="778193">
                  <a:extLst>
                    <a:ext uri="{9D8B030D-6E8A-4147-A177-3AD203B41FA5}">
                      <a16:colId xmlns:a16="http://schemas.microsoft.com/office/drawing/2014/main" val="3830787509"/>
                    </a:ext>
                  </a:extLst>
                </a:gridCol>
                <a:gridCol w="778193">
                  <a:extLst>
                    <a:ext uri="{9D8B030D-6E8A-4147-A177-3AD203B41FA5}">
                      <a16:colId xmlns:a16="http://schemas.microsoft.com/office/drawing/2014/main" val="1975258349"/>
                    </a:ext>
                  </a:extLst>
                </a:gridCol>
                <a:gridCol w="662305">
                  <a:extLst>
                    <a:ext uri="{9D8B030D-6E8A-4147-A177-3AD203B41FA5}">
                      <a16:colId xmlns:a16="http://schemas.microsoft.com/office/drawing/2014/main" val="1710220717"/>
                    </a:ext>
                  </a:extLst>
                </a:gridCol>
                <a:gridCol w="595630">
                  <a:extLst>
                    <a:ext uri="{9D8B030D-6E8A-4147-A177-3AD203B41FA5}">
                      <a16:colId xmlns:a16="http://schemas.microsoft.com/office/drawing/2014/main" val="1720028426"/>
                    </a:ext>
                  </a:extLst>
                </a:gridCol>
                <a:gridCol w="600393">
                  <a:extLst>
                    <a:ext uri="{9D8B030D-6E8A-4147-A177-3AD203B41FA5}">
                      <a16:colId xmlns:a16="http://schemas.microsoft.com/office/drawing/2014/main" val="3267478981"/>
                    </a:ext>
                  </a:extLst>
                </a:gridCol>
              </a:tblGrid>
              <a:tr h="0">
                <a:tc rowSpan="2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클래스별 능력치 제한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숫자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제한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6691741"/>
                  </a:ext>
                </a:extLst>
              </a:tr>
              <a:tr h="0">
                <a:tc gridSpan="2"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체 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속 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총 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63015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1~3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1~3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8836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8~12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3097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4~6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15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3979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5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54262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6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루크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8~12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4~6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8557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7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4~6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500188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6B1E5878-FD54-4A8A-A1B1-3609456E20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5537047"/>
              </p:ext>
            </p:extLst>
          </p:nvPr>
        </p:nvGraphicFramePr>
        <p:xfrm>
          <a:off x="2589052" y="1672091"/>
          <a:ext cx="7013893" cy="129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1389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기물 카드 효과 텍스트 가이드 라인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7574820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클래스별 가질 수 있는 능력치 총합은 제한이 존재한다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3762488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멀티 클래스 기물 능력치 총합 제한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=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보유한 클래스별 능력치 제한 총합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 × 2/3</a:t>
                      </a:r>
                    </a:p>
                    <a:p>
                      <a:pPr algn="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멀티 클래스 기물 </a:t>
                      </a:r>
                      <a:r>
                        <a:rPr lang="en-US" altLang="ko-KR" sz="1100" dirty="0"/>
                        <a:t>: </a:t>
                      </a:r>
                      <a:r>
                        <a:rPr lang="ko-KR" altLang="en-US" sz="1100" dirty="0"/>
                        <a:t>다수의 클래스를 가지는 기물 카드</a:t>
                      </a:r>
                      <a:r>
                        <a:rPr lang="en-US" altLang="ko-KR" sz="1100" dirty="0"/>
                        <a:t>)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0583268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카드의 능력치 총합이 능력치 제한을 초과하면 초과 능력치에 비례하는 리턴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5385989"/>
                  </a:ext>
                </a:extLst>
              </a:tr>
            </a:tbl>
          </a:graphicData>
        </a:graphic>
      </p:graphicFrame>
      <p:sp>
        <p:nvSpPr>
          <p:cNvPr id="9" name="제목 1">
            <a:extLst>
              <a:ext uri="{FF2B5EF4-FFF2-40B4-BE49-F238E27FC236}">
                <a16:creationId xmlns:a16="http://schemas.microsoft.com/office/drawing/2014/main" id="{FD5F1FF9-FB0A-48EE-A88B-278BB128DA0C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가이드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기물 카드 효과 텍스트 가이드 라인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273137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14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5E44202-0C6A-11C2-8D99-7BD13686D3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8936657"/>
              </p:ext>
            </p:extLst>
          </p:nvPr>
        </p:nvGraphicFramePr>
        <p:xfrm>
          <a:off x="2374423" y="1791547"/>
          <a:ext cx="7443153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805">
                  <a:extLst>
                    <a:ext uri="{9D8B030D-6E8A-4147-A177-3AD203B41FA5}">
                      <a16:colId xmlns:a16="http://schemas.microsoft.com/office/drawing/2014/main" val="2678276937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3709619138"/>
                    </a:ext>
                  </a:extLst>
                </a:gridCol>
                <a:gridCol w="6404293">
                  <a:extLst>
                    <a:ext uri="{9D8B030D-6E8A-4147-A177-3AD203B41FA5}">
                      <a16:colId xmlns:a16="http://schemas.microsoft.com/office/drawing/2014/main" val="3459762104"/>
                    </a:ext>
                  </a:extLst>
                </a:gridCol>
              </a:tblGrid>
              <a:tr h="163103">
                <a:tc gridSpan="3">
                  <a:txBody>
                    <a:bodyPr/>
                    <a:lstStyle/>
                    <a:p>
                      <a:pPr algn="l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스킬 카드 효과 텍스트 가이드 라인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9100627"/>
                  </a:ext>
                </a:extLst>
              </a:tr>
              <a:tr h="16310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공통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이상의 리턴 포인트를 가지는 스킬 카드는 턴 당 사용 횟수에 제한을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41142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아군 기물 및 특정 키워드 지원 또는 패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묘지의 카드에 영향을 주는 효과를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8836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가장 다양하며 강력하고 공격적이며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전투나 덱의 핵심이 되는 효과를 주로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3097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사거리가 짧지만 높은 기동성과 이동에 관련된 효과를 주로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3979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5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먼 거리에서 적을 공격하거나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아군을 치료 및 지원하는 효과를 주로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54262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6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루크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방어적인 효과를 가지며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주로 받는 피해를 감소시키거나 체력을 회복하는 효과를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8557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7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기본 성능은 낮지만 필드에 아군 폰 기물의 숫자에 비례하여 강화되는 효과를 주로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500188"/>
                  </a:ext>
                </a:extLst>
              </a:tr>
            </a:tbl>
          </a:graphicData>
        </a:graphic>
      </p:graphicFrame>
      <p:sp>
        <p:nvSpPr>
          <p:cNvPr id="6" name="제목 1">
            <a:extLst>
              <a:ext uri="{FF2B5EF4-FFF2-40B4-BE49-F238E27FC236}">
                <a16:creationId xmlns:a16="http://schemas.microsoft.com/office/drawing/2014/main" id="{D9C32455-7DD6-4C28-BCC4-DE96968881B6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가이드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스킬 및 이벤트 카드 효과 텍스트 가이드 라인</a:t>
            </a:r>
            <a:endParaRPr lang="en-US" altLang="ko-KR" sz="2400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E8EE4BF3-282B-43E7-9CE2-93BACF5E92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8634622"/>
              </p:ext>
            </p:extLst>
          </p:nvPr>
        </p:nvGraphicFramePr>
        <p:xfrm>
          <a:off x="2406490" y="4108133"/>
          <a:ext cx="7379018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7901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이벤트 카드 효과 텍스트 가이드 라인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7574820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카드는 대상에 따라 단일 대상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피아식별이 없는 광역 대상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본인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대상 효과로 구분된다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974662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카드는 리턴 포인트를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까지만 가질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09251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67231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E25E94-DE2B-F82D-53EA-0AD8E37F7A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카드 관련 시스템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B55BA1-AC58-80B6-E254-9B6FA0DDC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22787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6D0D924-A485-4E24-99AE-0942E4495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325" y="1691648"/>
            <a:ext cx="10801351" cy="3777326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5279535C-29CC-40BD-BE13-623DAE4B958C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관련 시스템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카드 데이터 테이블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639182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ED45585-4708-0453-EDB5-856F4D628F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4864178"/>
              </p:ext>
            </p:extLst>
          </p:nvPr>
        </p:nvGraphicFramePr>
        <p:xfrm>
          <a:off x="1518761" y="2146788"/>
          <a:ext cx="9154477" cy="35737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1297">
                  <a:extLst>
                    <a:ext uri="{9D8B030D-6E8A-4147-A177-3AD203B41FA5}">
                      <a16:colId xmlns:a16="http://schemas.microsoft.com/office/drawing/2014/main" val="2277280080"/>
                    </a:ext>
                  </a:extLst>
                </a:gridCol>
                <a:gridCol w="3848295">
                  <a:extLst>
                    <a:ext uri="{9D8B030D-6E8A-4147-A177-3AD203B41FA5}">
                      <a16:colId xmlns:a16="http://schemas.microsoft.com/office/drawing/2014/main" val="900808724"/>
                    </a:ext>
                  </a:extLst>
                </a:gridCol>
                <a:gridCol w="3850005">
                  <a:extLst>
                    <a:ext uri="{9D8B030D-6E8A-4147-A177-3AD203B41FA5}">
                      <a16:colId xmlns:a16="http://schemas.microsoft.com/office/drawing/2014/main" val="2010925799"/>
                    </a:ext>
                  </a:extLst>
                </a:gridCol>
                <a:gridCol w="944880">
                  <a:extLst>
                    <a:ext uri="{9D8B030D-6E8A-4147-A177-3AD203B41FA5}">
                      <a16:colId xmlns:a16="http://schemas.microsoft.com/office/drawing/2014/main" val="3861695980"/>
                    </a:ext>
                  </a:extLst>
                </a:gridCol>
              </a:tblGrid>
              <a:tr h="235012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카드 종류별 표기 정보 데이터 로딩 우선도 및 참조 위치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119454146"/>
                  </a:ext>
                </a:extLst>
              </a:tr>
              <a:tr h="23501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기물 카드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스킬 카드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이벤트 카드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5714889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공통</a:t>
                      </a:r>
                      <a:endParaRPr lang="en-US" altLang="ko-KR" sz="105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일러스트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ID(Image ID)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7564466"/>
                  </a:ext>
                </a:extLst>
              </a:tr>
              <a:tr h="235012"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2.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 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명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(Card Name)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7633485"/>
                  </a:ext>
                </a:extLst>
              </a:tr>
              <a:tr h="235012"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효과 텍스트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(Effect Text)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4383188"/>
                  </a:ext>
                </a:extLst>
              </a:tr>
              <a:tr h="235012"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사용 조건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(Card Use Condition)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9991840"/>
                  </a:ext>
                </a:extLst>
              </a:tr>
              <a:tr h="235012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메인 클래스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(Main Class)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8">
                  <a:txBody>
                    <a:bodyPr/>
                    <a:lstStyle/>
                    <a:p>
                      <a:pPr algn="ctr" latinLnBrk="1"/>
                      <a:r>
                        <a:rPr lang="en-US" altLang="ko-KR" sz="4400" b="1" dirty="0">
                          <a:solidFill>
                            <a:schemeClr val="tx1"/>
                          </a:solidFill>
                        </a:rPr>
                        <a:t>ⅹ</a:t>
                      </a:r>
                      <a:endParaRPr lang="ko-KR" altLang="en-US" sz="105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779352"/>
                  </a:ext>
                </a:extLst>
              </a:tr>
              <a:tr h="235012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서브 클래스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(Sub Class)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3978046"/>
                  </a:ext>
                </a:extLst>
              </a:tr>
              <a:tr h="235012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(Tribe)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3058872"/>
                  </a:ext>
                </a:extLst>
              </a:tr>
              <a:tr h="235012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소속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(Affiliation)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5645916"/>
                  </a:ext>
                </a:extLst>
              </a:tr>
              <a:tr h="235012">
                <a:tc gridSpan="2">
                  <a:txBody>
                    <a:bodyPr/>
                    <a:lstStyle/>
                    <a:p>
                      <a:pPr algn="l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기물 체력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(Piece Health Point)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스킬 사거리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(Skill Range)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8802531"/>
                  </a:ext>
                </a:extLst>
              </a:tr>
              <a:tr h="235012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10.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기물 공격력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(Piece Attack Point)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6794032"/>
                  </a:ext>
                </a:extLst>
              </a:tr>
              <a:tr h="235012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11. 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카드 데이터 테이블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/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기물 사거리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(Piece Range Point) 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데이터 로딩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.</a:t>
                      </a:r>
                      <a:endParaRPr kumimoji="0" lang="ko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3797255"/>
                  </a:ext>
                </a:extLst>
              </a:tr>
              <a:tr h="235012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12. 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카드 데이터 테이블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/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기물 속도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(Piece Speed Point) 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데이터 로딩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.</a:t>
                      </a:r>
                      <a:endParaRPr kumimoji="0" lang="ko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750541"/>
                  </a:ext>
                </a:extLst>
              </a:tr>
            </a:tbl>
          </a:graphicData>
        </a:graphic>
      </p:graphicFrame>
      <p:sp>
        <p:nvSpPr>
          <p:cNvPr id="6" name="제목 1">
            <a:extLst>
              <a:ext uri="{FF2B5EF4-FFF2-40B4-BE49-F238E27FC236}">
                <a16:creationId xmlns:a16="http://schemas.microsoft.com/office/drawing/2014/main" id="{097F8767-9BA0-4E04-ACE1-070AC1B07EAD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관련 시스템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카드 표기 정보 데이터 로딩 우선도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5583317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5A9308C8-4928-4627-A820-2A094A9448B0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관련 시스템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카드 등급</a:t>
            </a:r>
            <a:endParaRPr lang="en-US" altLang="ko-KR" sz="2400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5091F089-6C40-488B-8FA6-C3D7477462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4942033"/>
              </p:ext>
            </p:extLst>
          </p:nvPr>
        </p:nvGraphicFramePr>
        <p:xfrm>
          <a:off x="1697486" y="1638055"/>
          <a:ext cx="8797028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9702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카드 단일 성능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(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리턴 포인트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)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에 따른 등급이다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카드가 가지는 리턴 포인트에 따라서 카드에 등급을 부여하고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등급에 비례해 제작 및 분해 시 소비하거나 얻는 조각의 개수에 변화를 주어 높은 성능을 가진 카드일 수록 높은 가치를 가지게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  <p:graphicFrame>
        <p:nvGraphicFramePr>
          <p:cNvPr id="10" name="표 2">
            <a:extLst>
              <a:ext uri="{FF2B5EF4-FFF2-40B4-BE49-F238E27FC236}">
                <a16:creationId xmlns:a16="http://schemas.microsoft.com/office/drawing/2014/main" id="{A96AA549-04CA-40BE-B446-D39E30A79C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3677005"/>
              </p:ext>
            </p:extLst>
          </p:nvPr>
        </p:nvGraphicFramePr>
        <p:xfrm>
          <a:off x="2434180" y="3137973"/>
          <a:ext cx="7323640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055">
                  <a:extLst>
                    <a:ext uri="{9D8B030D-6E8A-4147-A177-3AD203B41FA5}">
                      <a16:colId xmlns:a16="http://schemas.microsoft.com/office/drawing/2014/main" val="1311992055"/>
                    </a:ext>
                  </a:extLst>
                </a:gridCol>
                <a:gridCol w="1564005">
                  <a:extLst>
                    <a:ext uri="{9D8B030D-6E8A-4147-A177-3AD203B41FA5}">
                      <a16:colId xmlns:a16="http://schemas.microsoft.com/office/drawing/2014/main" val="782542935"/>
                    </a:ext>
                  </a:extLst>
                </a:gridCol>
                <a:gridCol w="1465580">
                  <a:extLst>
                    <a:ext uri="{9D8B030D-6E8A-4147-A177-3AD203B41FA5}">
                      <a16:colId xmlns:a16="http://schemas.microsoft.com/office/drawing/2014/main" val="47505317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898097057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764110928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853408665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38276409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4134181612"/>
                    </a:ext>
                  </a:extLst>
                </a:gridCol>
              </a:tblGrid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등급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등급별 리턴 포인트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제작 시 소비 조각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분해 시 획득 조각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836889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노멀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실버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골드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슈퍼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울트라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38448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베이직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1~5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제작 불가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분해 불가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866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1~3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9877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레어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4~6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100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100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28662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에픽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120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160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64902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유니크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9~10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500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100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300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400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500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15237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레전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11+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1000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400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600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800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1000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6853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79258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AA709C8-97B1-D0B0-3E19-2E0842511F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3162289"/>
              </p:ext>
            </p:extLst>
          </p:nvPr>
        </p:nvGraphicFramePr>
        <p:xfrm>
          <a:off x="4047013" y="3789363"/>
          <a:ext cx="4097973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2830">
                  <a:extLst>
                    <a:ext uri="{9D8B030D-6E8A-4147-A177-3AD203B41FA5}">
                      <a16:colId xmlns:a16="http://schemas.microsoft.com/office/drawing/2014/main" val="1585662147"/>
                    </a:ext>
                  </a:extLst>
                </a:gridCol>
                <a:gridCol w="3045143">
                  <a:extLst>
                    <a:ext uri="{9D8B030D-6E8A-4147-A177-3AD203B41FA5}">
                      <a16:colId xmlns:a16="http://schemas.microsoft.com/office/drawing/2014/main" val="194609125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레어도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65695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노멀 레어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모든 레어도의 기본이 되는 레어 등급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95784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실버 레어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명이 빛난다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0328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골드 레어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명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카드 테두리가 빛난다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244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슈퍼 레어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명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카드 테두리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일러스트가 빛난다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58133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울트라 레어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명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카드 테두리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일러스트가 빛난다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카드가 홀로그램으로 반짝인다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691239"/>
                  </a:ext>
                </a:extLst>
              </a:tr>
            </a:tbl>
          </a:graphicData>
        </a:graphic>
      </p:graphicFrame>
      <p:sp>
        <p:nvSpPr>
          <p:cNvPr id="5" name="제목 1">
            <a:extLst>
              <a:ext uri="{FF2B5EF4-FFF2-40B4-BE49-F238E27FC236}">
                <a16:creationId xmlns:a16="http://schemas.microsoft.com/office/drawing/2014/main" id="{35987EFE-E4E1-4666-BA14-F8B8694FC5D7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관련 시스템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카드 레어도</a:t>
            </a:r>
            <a:endParaRPr lang="en-US" altLang="ko-KR" sz="2400" dirty="0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D95374CB-E9AD-4690-8DE8-1DFA6E38FF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1101911"/>
              </p:ext>
            </p:extLst>
          </p:nvPr>
        </p:nvGraphicFramePr>
        <p:xfrm>
          <a:off x="1830875" y="1633577"/>
          <a:ext cx="8530247" cy="164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30247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카드 생성 시 결정되는 카드의 희귀도 시스템이다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생성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뽑기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제작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시 확률에 따라서 카드의 희귀도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레어도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가 결정되는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레어도 따른 성능에 변화는 없지만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카드의 외형적 연출에 변화가 생기며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레어도에 비례하여 좀 더 화려한 외형을 가지게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플레이어의 소유 욕구를 자극시켜 획득하고 싶은 레어도의 카드를 얻기 위해 많은 시간을 투자하게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레어도의 비례하여 카드 분해 시 획득하는 조각 량이 증가하여 원하지 않는 고 레어 카드를 획득 시 경험할 불쾌감이 감소할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4553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E25E94-DE2B-F82D-53EA-0AD8E37F7A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카드 디자인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B55BA1-AC58-80B6-E254-9B6FA0DDC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51685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AA709C8-97B1-D0B0-3E19-2E0842511F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5338670"/>
              </p:ext>
            </p:extLst>
          </p:nvPr>
        </p:nvGraphicFramePr>
        <p:xfrm>
          <a:off x="2714146" y="4038775"/>
          <a:ext cx="6763704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7118">
                  <a:extLst>
                    <a:ext uri="{9D8B030D-6E8A-4147-A177-3AD203B41FA5}">
                      <a16:colId xmlns:a16="http://schemas.microsoft.com/office/drawing/2014/main" val="1585662147"/>
                    </a:ext>
                  </a:extLst>
                </a:gridCol>
                <a:gridCol w="3381693">
                  <a:extLst>
                    <a:ext uri="{9D8B030D-6E8A-4147-A177-3AD203B41FA5}">
                      <a16:colId xmlns:a16="http://schemas.microsoft.com/office/drawing/2014/main" val="1946091250"/>
                    </a:ext>
                  </a:extLst>
                </a:gridCol>
                <a:gridCol w="2314893">
                  <a:extLst>
                    <a:ext uri="{9D8B030D-6E8A-4147-A177-3AD203B41FA5}">
                      <a16:colId xmlns:a16="http://schemas.microsoft.com/office/drawing/2014/main" val="34326758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레어도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획득 경로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65695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팬텀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카드가 전체적으로 어두운 배합으로 되어있다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카드의 일러스트가 흑백처리 되어있다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업적 및 이벤트의 보상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50014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에이션트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석재 느낌의 테두리를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레이드 컨텐츠의 보상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95547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로얄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전체 배경에 시즌별 문양이 새겨져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시즌별 최종 등급에 따른 보상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575117"/>
                  </a:ext>
                </a:extLst>
              </a:tr>
            </a:tbl>
          </a:graphicData>
        </a:graphic>
      </p:graphicFrame>
      <p:sp>
        <p:nvSpPr>
          <p:cNvPr id="5" name="제목 1">
            <a:extLst>
              <a:ext uri="{FF2B5EF4-FFF2-40B4-BE49-F238E27FC236}">
                <a16:creationId xmlns:a16="http://schemas.microsoft.com/office/drawing/2014/main" id="{764707A6-9498-4755-B81C-CC2605FF6AD6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관련 시스템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카드 스킨</a:t>
            </a:r>
            <a:endParaRPr lang="en-US" altLang="ko-KR" sz="2400" dirty="0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6F35082D-4FD3-4085-96A8-F9323D3297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0336023"/>
              </p:ext>
            </p:extLst>
          </p:nvPr>
        </p:nvGraphicFramePr>
        <p:xfrm>
          <a:off x="1830875" y="1633577"/>
          <a:ext cx="8530247" cy="164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30247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확률에 의존하여 획득하는 카드 레어도와 달리 달성 업적에 따라 카드의 외형에 변화를 주는 시스템이다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특수한 컨텐츠의 보상이나 시즌 종료 시 일정 등급 이상을 달성하는 경우와 같은 업적 달성 보상으로써 플레이어들이 업적을 달성했다는 보상으로 특정 컨텐츠를 플레이하는 원동력이 될 수 있게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레어도 시스템으로 외형이 바뀌는 영역과 카드 스킨 시스템으로 외형이 바뀌는 영역이 서로 간섭하지 않게 하여 레어도와 스킨을 조합하여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 만의 외형을 가질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1905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AA249B9B-DB69-4674-B4B3-BD2D9E0E62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1711625"/>
              </p:ext>
            </p:extLst>
          </p:nvPr>
        </p:nvGraphicFramePr>
        <p:xfrm>
          <a:off x="887888" y="1719140"/>
          <a:ext cx="10416223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2830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9363393">
                  <a:extLst>
                    <a:ext uri="{9D8B030D-6E8A-4147-A177-3AD203B41FA5}">
                      <a16:colId xmlns:a16="http://schemas.microsoft.com/office/drawing/2014/main" val="3414909340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카드의 시각적인 디자인과 규격이다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종류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사용 방법에 따라 분류하고 종류별로 고유의 색과 규격을 가지게 하여 플레이어가 종류별로 카드를 구분하기 쉽게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 배치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플레이어가 카드의 효과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적용 타이밍과 같은 것을 쉽고 정확하게 파악할 수 있게 정리하고 배치하였다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96338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1385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4</a:t>
            </a:fld>
            <a:endParaRPr lang="ko-KR" altLang="en-US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02BCC6D-16B6-487C-8118-6BB21E2CDB18}"/>
              </a:ext>
            </a:extLst>
          </p:cNvPr>
          <p:cNvGrpSpPr/>
          <p:nvPr/>
        </p:nvGrpSpPr>
        <p:grpSpPr>
          <a:xfrm>
            <a:off x="1266134" y="1429591"/>
            <a:ext cx="1324666" cy="1482472"/>
            <a:chOff x="466034" y="1291091"/>
            <a:chExt cx="1324666" cy="148247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C840DDCC-7CB4-D60E-855F-F7706882BEDF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5326" y="1291091"/>
              <a:ext cx="866084" cy="1202894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CF0FDDC-4DC0-F032-CC41-B2563DE5AF5C}"/>
                </a:ext>
              </a:extLst>
            </p:cNvPr>
            <p:cNvSpPr txBox="1"/>
            <p:nvPr/>
          </p:nvSpPr>
          <p:spPr>
            <a:xfrm>
              <a:off x="466034" y="2496564"/>
              <a:ext cx="13246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/>
                <a:t>기물 카드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F4F5ABEE-C657-413C-83DB-B0D068CA260E}"/>
              </a:ext>
            </a:extLst>
          </p:cNvPr>
          <p:cNvGrpSpPr/>
          <p:nvPr/>
        </p:nvGrpSpPr>
        <p:grpSpPr>
          <a:xfrm>
            <a:off x="1266134" y="4705847"/>
            <a:ext cx="1324666" cy="1481197"/>
            <a:chOff x="466034" y="4838410"/>
            <a:chExt cx="1324666" cy="1481197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35A373AB-7AC9-7431-E673-0D8F1D4A6BE8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5326" y="4838410"/>
              <a:ext cx="866084" cy="120289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47319D4-4566-092F-718B-FC959E4B1902}"/>
                </a:ext>
              </a:extLst>
            </p:cNvPr>
            <p:cNvSpPr txBox="1"/>
            <p:nvPr/>
          </p:nvSpPr>
          <p:spPr>
            <a:xfrm>
              <a:off x="466034" y="6042608"/>
              <a:ext cx="13246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/>
                <a:t>이벤트 카드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6D9C1E1F-BD10-419F-B08E-C46A546B6EEC}"/>
              </a:ext>
            </a:extLst>
          </p:cNvPr>
          <p:cNvGrpSpPr/>
          <p:nvPr/>
        </p:nvGrpSpPr>
        <p:grpSpPr>
          <a:xfrm>
            <a:off x="1266134" y="3037397"/>
            <a:ext cx="1324666" cy="1481197"/>
            <a:chOff x="466034" y="3087536"/>
            <a:chExt cx="1324666" cy="1481197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19BF1756-5988-BC99-37AC-AEFFA85C7769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5326" y="3087536"/>
              <a:ext cx="866084" cy="1202894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B6F0138-D400-D72B-6BC7-E017135AC01A}"/>
                </a:ext>
              </a:extLst>
            </p:cNvPr>
            <p:cNvSpPr txBox="1"/>
            <p:nvPr/>
          </p:nvSpPr>
          <p:spPr>
            <a:xfrm>
              <a:off x="466034" y="4291734"/>
              <a:ext cx="13246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/>
                <a:t>스킬 카드</a:t>
              </a:r>
            </a:p>
          </p:txBody>
        </p:sp>
      </p:grpSp>
      <p:sp>
        <p:nvSpPr>
          <p:cNvPr id="12" name="제목 1">
            <a:extLst>
              <a:ext uri="{FF2B5EF4-FFF2-40B4-BE49-F238E27FC236}">
                <a16:creationId xmlns:a16="http://schemas.microsoft.com/office/drawing/2014/main" id="{40E5E38C-8538-42C8-BF03-257B36EEBB92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</a:t>
            </a:r>
            <a:r>
              <a:rPr lang="en-US" altLang="ko-KR" sz="3200" dirty="0"/>
              <a:t>- </a:t>
            </a:r>
            <a:r>
              <a:rPr lang="ko-KR" altLang="en-US" sz="2400" dirty="0"/>
              <a:t>카드 종류 분류 및 기획 의도</a:t>
            </a:r>
            <a:endParaRPr lang="en-US" altLang="ko-KR" sz="2400" dirty="0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DC516D52-FC29-457E-A85A-25565F591B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9205774"/>
              </p:ext>
            </p:extLst>
          </p:nvPr>
        </p:nvGraphicFramePr>
        <p:xfrm>
          <a:off x="2590800" y="1676283"/>
          <a:ext cx="8160385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2630465643"/>
                    </a:ext>
                  </a:extLst>
                </a:gridCol>
                <a:gridCol w="7259955">
                  <a:extLst>
                    <a:ext uri="{9D8B030D-6E8A-4147-A177-3AD203B41FA5}">
                      <a16:colId xmlns:a16="http://schemas.microsoft.com/office/drawing/2014/main" val="3174955380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노랑색을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달리 기물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능력치를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941265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전투의 주축으로 가장 눈에 띄어야 하기에 전체적으로 노랑색을 띄게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전투에서의 역할과 특징을 구분하는 기물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카드와 묶어 구분하기 위한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소속을 가지며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직접적인 전투에서 활용되는 능력치를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408111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6C23C923-740A-4D20-A4CA-11EC15AE6A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5386032"/>
              </p:ext>
            </p:extLst>
          </p:nvPr>
        </p:nvGraphicFramePr>
        <p:xfrm>
          <a:off x="2590798" y="5134144"/>
          <a:ext cx="8160385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815">
                  <a:extLst>
                    <a:ext uri="{9D8B030D-6E8A-4147-A177-3AD203B41FA5}">
                      <a16:colId xmlns:a16="http://schemas.microsoft.com/office/drawing/2014/main" val="3583843946"/>
                    </a:ext>
                  </a:extLst>
                </a:gridCol>
                <a:gridCol w="7307570">
                  <a:extLst>
                    <a:ext uri="{9D8B030D-6E8A-4147-A177-3AD203B41FA5}">
                      <a16:colId xmlns:a16="http://schemas.microsoft.com/office/drawing/2014/main" val="1940025345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초록색을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기본 규격 외에 다른 요소가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0037199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전투를 보조와 같은 간단하고 수수한 효과를 가지기에 눈에 덜 띄는 초록색을 띄게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간단하고 수수한 효과를 가지기에 다른 카드와 달리 부가적인 요소가 없게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3513082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51C559E6-839D-4351-961F-AA9D578921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6172627"/>
              </p:ext>
            </p:extLst>
          </p:nvPr>
        </p:nvGraphicFramePr>
        <p:xfrm>
          <a:off x="2590799" y="3099934"/>
          <a:ext cx="8160385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815">
                  <a:extLst>
                    <a:ext uri="{9D8B030D-6E8A-4147-A177-3AD203B41FA5}">
                      <a16:colId xmlns:a16="http://schemas.microsoft.com/office/drawing/2014/main" val="1569547927"/>
                    </a:ext>
                  </a:extLst>
                </a:gridCol>
                <a:gridCol w="7307570">
                  <a:extLst>
                    <a:ext uri="{9D8B030D-6E8A-4147-A177-3AD203B41FA5}">
                      <a16:colId xmlns:a16="http://schemas.microsoft.com/office/drawing/2014/main" val="95259268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파랑색을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달리 스킬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사거리를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39733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강력한 효과를 가지기에 특별한 느낌을 주기 위한 파랑색을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달리 스킬 덱에 위치해 하고 스킬 덱에서 스킬 카드를 선택하여 스킬을 사용할 기물과 스킬의 효과를 받을 대상을 선택하여 사용한다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 때문에 스킬을 사용할 대상의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 같은 조건 가지게 하고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스킬을 사용할 때 해당 스킬의 고유의 사거리를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49571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757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5</a:t>
            </a:fld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1932525-EA2F-2869-1A2E-1F4B8F236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458" y="3210305"/>
            <a:ext cx="6294448" cy="3025396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87D8BBE0-3D3E-4F08-B803-B7E475D4C6F7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</a:t>
            </a:r>
            <a:r>
              <a:rPr lang="en-US" altLang="ko-KR" sz="3200" dirty="0"/>
              <a:t>- </a:t>
            </a:r>
            <a:r>
              <a:rPr lang="ko-KR" altLang="en-US" sz="2400" dirty="0"/>
              <a:t>공통 구성 요소 규격</a:t>
            </a:r>
            <a:endParaRPr lang="en-US" altLang="ko-KR" sz="2400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954F821D-25D4-4D05-9AD7-709C29385F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7714161"/>
              </p:ext>
            </p:extLst>
          </p:nvPr>
        </p:nvGraphicFramePr>
        <p:xfrm>
          <a:off x="1055528" y="1490094"/>
          <a:ext cx="10080943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094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모든 카드의 기본적으로 가지는 요소이자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공통되는 규격이다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구분에 가장 우선이 되는 요소인 일러스트를 크게 배치하고 이름을 가장 위에 배치하여 플레이어가 카드를 구분하기 쉽게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사용하는 조건을 카드의 효과보다 먼저 배치하여 플레이어가 카드 효과보다 사용 조건을 먼저 확인할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동시에 사용조건과 효과의 배경을 반 투명하게 하여 일러스트를 강조하였다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323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6</a:t>
            </a:fld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9779B19-D254-480D-9165-644E137F8F1D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기물 카드 구성 요소 및 규격</a:t>
            </a:r>
            <a:endParaRPr lang="en-US" altLang="ko-KR" sz="2400" dirty="0"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8618760A-16B4-47F4-B11C-CA5BF95B54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6967711"/>
              </p:ext>
            </p:extLst>
          </p:nvPr>
        </p:nvGraphicFramePr>
        <p:xfrm>
          <a:off x="1055528" y="1490094"/>
          <a:ext cx="10080943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094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기물 카드의 고유 구성 요소와 규격이다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클래스는 기물의 특징을 구분하는 요소인 동시에 기물 카드 소환 시 소환 가능 숫자를 확인하기 위하여 먼저 확인해야하는 요소이다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그렇기에 우측 상단에 배치하여 플레이어가 파악하기 쉽게 하고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그저 기물의 분류를 위한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소속은 사용 조건 위쪽에 작게 배치하고 전투에서 가장 중요한 요소인 기물 능력치는 제일 밑에 강조하여 배치하였다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CC97D18F-9354-4CC5-9CD2-1323F5B534CB}"/>
              </a:ext>
            </a:extLst>
          </p:cNvPr>
          <p:cNvGrpSpPr>
            <a:grpSpLocks noChangeAspect="1"/>
          </p:cNvGrpSpPr>
          <p:nvPr/>
        </p:nvGrpSpPr>
        <p:grpSpPr>
          <a:xfrm>
            <a:off x="3357458" y="2953134"/>
            <a:ext cx="5476447" cy="3223130"/>
            <a:chOff x="2893323" y="1570216"/>
            <a:chExt cx="6029269" cy="3548490"/>
          </a:xfrm>
        </p:grpSpPr>
        <p:pic>
          <p:nvPicPr>
            <p:cNvPr id="13" name="Picture 6">
              <a:extLst>
                <a:ext uri="{FF2B5EF4-FFF2-40B4-BE49-F238E27FC236}">
                  <a16:creationId xmlns:a16="http://schemas.microsoft.com/office/drawing/2014/main" id="{6DD2776C-3464-4A62-9235-9CB61663BA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93323" y="1570216"/>
              <a:ext cx="3202677" cy="35484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EA037B9-730F-4C22-8E29-8B3F0F3DE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0" y="1739900"/>
              <a:ext cx="2826592" cy="33241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652581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7</a:t>
            </a:fld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DA9480CC-2218-411D-8FE2-E46512F2080A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스킬 카드 구성 요소 및 규격</a:t>
            </a:r>
            <a:endParaRPr lang="en-US" altLang="ko-KR" sz="2400" dirty="0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5BF76EC-54D2-4FC1-8829-15B217284E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4686555"/>
              </p:ext>
            </p:extLst>
          </p:nvPr>
        </p:nvGraphicFramePr>
        <p:xfrm>
          <a:off x="1056401" y="1496124"/>
          <a:ext cx="10079197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79197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스킬 카드의 고유 구성 요소와 규격이다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카드를 사용하기 위해서는 스킬을 사용할 수 있는 조건을 만족하는 기물 카드가 필요하며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플레이어가 해당 조건들을 빠르고 정확하게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비교하여 확인할 수 있도록 기물 카드와 같은 위치에 배치하였다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사거리는 기물 능력치가 다른 장소에 강조하여 배치하여 파악하기 쉽게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  <p:grpSp>
        <p:nvGrpSpPr>
          <p:cNvPr id="13" name="그룹 12">
            <a:extLst>
              <a:ext uri="{FF2B5EF4-FFF2-40B4-BE49-F238E27FC236}">
                <a16:creationId xmlns:a16="http://schemas.microsoft.com/office/drawing/2014/main" id="{ACD8DFA2-C98A-40F9-9819-E8AA1BE7C79B}"/>
              </a:ext>
            </a:extLst>
          </p:cNvPr>
          <p:cNvGrpSpPr>
            <a:grpSpLocks noChangeAspect="1"/>
          </p:cNvGrpSpPr>
          <p:nvPr/>
        </p:nvGrpSpPr>
        <p:grpSpPr>
          <a:xfrm>
            <a:off x="3353618" y="2979838"/>
            <a:ext cx="5480288" cy="3196426"/>
            <a:chOff x="3070767" y="1555233"/>
            <a:chExt cx="6089590" cy="3551807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82162384-9D4A-4291-9EDF-2F3E258127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70767" y="1555233"/>
              <a:ext cx="3209781" cy="35518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6BCF9292-D3BD-47E4-81A6-1E0EB1C8C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80548" y="1733550"/>
              <a:ext cx="2879809" cy="33734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0341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8</a:t>
            </a:fld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3D6D7E45-6155-4F3B-B8AB-FCDE5E5E089A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이벤트 카드 구성 요소 및 규격</a:t>
            </a:r>
            <a:endParaRPr lang="en-US" altLang="ko-KR" sz="2400" dirty="0"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CA4CFDC7-A42D-45D8-A3C1-40CBE7A1C6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3354159"/>
              </p:ext>
            </p:extLst>
          </p:nvPr>
        </p:nvGraphicFramePr>
        <p:xfrm>
          <a:off x="3149441" y="1490094"/>
          <a:ext cx="5893118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9311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이벤트 카드의 고유 구성 요소와 규격이다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카드는 기물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스킬 카드와 달리 수수하고 보조하는 역할을 하기 때문에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고유 요소를 가지지 않고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공통 규격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기본 형태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와 동일한 형태를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10F5F0CB-8246-4D16-A7D9-8A73A84050C2}"/>
              </a:ext>
            </a:extLst>
          </p:cNvPr>
          <p:cNvGrpSpPr>
            <a:grpSpLocks noChangeAspect="1"/>
          </p:cNvGrpSpPr>
          <p:nvPr/>
        </p:nvGrpSpPr>
        <p:grpSpPr>
          <a:xfrm>
            <a:off x="3353617" y="3153347"/>
            <a:ext cx="5480288" cy="3022917"/>
            <a:chOff x="3093460" y="1791108"/>
            <a:chExt cx="6050466" cy="3327598"/>
          </a:xfrm>
        </p:grpSpPr>
        <p:pic>
          <p:nvPicPr>
            <p:cNvPr id="13" name="Picture 8">
              <a:extLst>
                <a:ext uri="{FF2B5EF4-FFF2-40B4-BE49-F238E27FC236}">
                  <a16:creationId xmlns:a16="http://schemas.microsoft.com/office/drawing/2014/main" id="{FEDF41AE-8D61-448F-8D23-C61CA31780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93460" y="1791108"/>
              <a:ext cx="2397103" cy="33275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EA2610E7-C3B5-4EBF-A05A-C3E41150FB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64992" y="1791108"/>
              <a:ext cx="2878934" cy="33275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8894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9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0F63C444-A136-C4A9-2AD4-174C80C373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6922243"/>
              </p:ext>
            </p:extLst>
          </p:nvPr>
        </p:nvGraphicFramePr>
        <p:xfrm>
          <a:off x="2710972" y="3977277"/>
          <a:ext cx="6770053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1655">
                  <a:extLst>
                    <a:ext uri="{9D8B030D-6E8A-4147-A177-3AD203B41FA5}">
                      <a16:colId xmlns:a16="http://schemas.microsoft.com/office/drawing/2014/main" val="836409850"/>
                    </a:ext>
                  </a:extLst>
                </a:gridCol>
                <a:gridCol w="1411605">
                  <a:extLst>
                    <a:ext uri="{9D8B030D-6E8A-4147-A177-3AD203B41FA5}">
                      <a16:colId xmlns:a16="http://schemas.microsoft.com/office/drawing/2014/main" val="2739358917"/>
                    </a:ext>
                  </a:extLst>
                </a:gridCol>
                <a:gridCol w="4816793">
                  <a:extLst>
                    <a:ext uri="{9D8B030D-6E8A-4147-A177-3AD203B41FA5}">
                      <a16:colId xmlns:a16="http://schemas.microsoft.com/office/drawing/2014/main" val="25117581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번호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텍스트 요소 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8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구분 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효과의 구분을 위해 가장 앞쪽에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18207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가장 먼저 확인해야 하기에 가장 위쪽에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96039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타이밍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타이밍을 구분을 위해 메인 효과바로 위쪽에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11793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효과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실질적인 효과로 조건과 타이밍보다 밑에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8180283"/>
                  </a:ext>
                </a:extLst>
              </a:tr>
              <a:tr h="1227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낮은 중요도로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제일 마지막에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다수에 효과에 적용되는 내용일 경우 구분 번호와 별개로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0037129"/>
                  </a:ext>
                </a:extLst>
              </a:tr>
            </a:tbl>
          </a:graphicData>
        </a:graphic>
      </p:graphicFrame>
      <p:grpSp>
        <p:nvGrpSpPr>
          <p:cNvPr id="7" name="그룹 6">
            <a:extLst>
              <a:ext uri="{FF2B5EF4-FFF2-40B4-BE49-F238E27FC236}">
                <a16:creationId xmlns:a16="http://schemas.microsoft.com/office/drawing/2014/main" id="{98DFF1D3-6BE0-9767-F587-FE50906F2E1E}"/>
              </a:ext>
            </a:extLst>
          </p:cNvPr>
          <p:cNvGrpSpPr/>
          <p:nvPr/>
        </p:nvGrpSpPr>
        <p:grpSpPr>
          <a:xfrm>
            <a:off x="1513129" y="1777171"/>
            <a:ext cx="9165741" cy="1924154"/>
            <a:chOff x="1513129" y="1449388"/>
            <a:chExt cx="9165741" cy="1924154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75CE5C9B-DAC3-7905-EE92-AD0279F35B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86" t="75207" r="5136" b="11270"/>
            <a:stretch/>
          </p:blipFill>
          <p:spPr>
            <a:xfrm>
              <a:off x="1513129" y="1449388"/>
              <a:ext cx="9165741" cy="1924154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BC353C1-88A9-8BCC-E5FF-003F988F0939}"/>
                </a:ext>
              </a:extLst>
            </p:cNvPr>
            <p:cNvSpPr/>
            <p:nvPr/>
          </p:nvSpPr>
          <p:spPr>
            <a:xfrm>
              <a:off x="2111618" y="1673225"/>
              <a:ext cx="4428882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0489BFD-AE5F-416E-4DAA-B843A638EE45}"/>
                </a:ext>
              </a:extLst>
            </p:cNvPr>
            <p:cNvSpPr/>
            <p:nvPr/>
          </p:nvSpPr>
          <p:spPr>
            <a:xfrm>
              <a:off x="1781173" y="1679575"/>
              <a:ext cx="243044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2C7B3FCB-DB8A-22A6-C371-7A6C02628C02}"/>
                </a:ext>
              </a:extLst>
            </p:cNvPr>
            <p:cNvSpPr/>
            <p:nvPr/>
          </p:nvSpPr>
          <p:spPr>
            <a:xfrm>
              <a:off x="2111618" y="1960559"/>
              <a:ext cx="2646120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6598F8C-ECFD-4C8F-8439-BCD02C36954E}"/>
                </a:ext>
              </a:extLst>
            </p:cNvPr>
            <p:cNvSpPr/>
            <p:nvPr/>
          </p:nvSpPr>
          <p:spPr>
            <a:xfrm>
              <a:off x="4826243" y="1966909"/>
              <a:ext cx="1422157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6D44DB5C-5F95-CF71-5D7D-76AB0B788833}"/>
                </a:ext>
              </a:extLst>
            </p:cNvPr>
            <p:cNvSpPr/>
            <p:nvPr/>
          </p:nvSpPr>
          <p:spPr>
            <a:xfrm>
              <a:off x="2111618" y="2247890"/>
              <a:ext cx="4384432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오각형 7">
              <a:extLst>
                <a:ext uri="{FF2B5EF4-FFF2-40B4-BE49-F238E27FC236}">
                  <a16:creationId xmlns:a16="http://schemas.microsoft.com/office/drawing/2014/main" id="{D8D2A883-F005-F594-B669-F0BA790F743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665285" y="1554163"/>
              <a:ext cx="231776" cy="231774"/>
            </a:xfrm>
            <a:prstGeom prst="pentagon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1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5" name="오각형 14">
              <a:extLst>
                <a:ext uri="{FF2B5EF4-FFF2-40B4-BE49-F238E27FC236}">
                  <a16:creationId xmlns:a16="http://schemas.microsoft.com/office/drawing/2014/main" id="{75503418-AA4A-478F-02FE-3645431EC1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95730" y="1554163"/>
              <a:ext cx="231776" cy="231774"/>
            </a:xfrm>
            <a:prstGeom prst="pentagon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2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7" name="오각형 16">
              <a:extLst>
                <a:ext uri="{FF2B5EF4-FFF2-40B4-BE49-F238E27FC236}">
                  <a16:creationId xmlns:a16="http://schemas.microsoft.com/office/drawing/2014/main" id="{FF5349B4-2468-9A88-6E4C-73B787BC8D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95730" y="1839003"/>
              <a:ext cx="231776" cy="231774"/>
            </a:xfrm>
            <a:prstGeom prst="pentagon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3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8" name="오각형 17">
              <a:extLst>
                <a:ext uri="{FF2B5EF4-FFF2-40B4-BE49-F238E27FC236}">
                  <a16:creationId xmlns:a16="http://schemas.microsoft.com/office/drawing/2014/main" id="{B9168B11-4B7E-5AC5-B265-7A2E8AD32CD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10355" y="1839003"/>
              <a:ext cx="231776" cy="231774"/>
            </a:xfrm>
            <a:prstGeom prst="pentagon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4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9" name="오각형 18">
              <a:extLst>
                <a:ext uri="{FF2B5EF4-FFF2-40B4-BE49-F238E27FC236}">
                  <a16:creationId xmlns:a16="http://schemas.microsoft.com/office/drawing/2014/main" id="{A7D19BF3-F87F-DAD3-959C-6EE556E83F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95730" y="2115220"/>
              <a:ext cx="231776" cy="231774"/>
            </a:xfrm>
            <a:prstGeom prst="pentagon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5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제목 1">
            <a:extLst>
              <a:ext uri="{FF2B5EF4-FFF2-40B4-BE49-F238E27FC236}">
                <a16:creationId xmlns:a16="http://schemas.microsoft.com/office/drawing/2014/main" id="{17559C2D-0545-41E8-B28D-426F8C643FC0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효과 텍스트 규격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320964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6713</TotalTime>
  <Pages>7</Pages>
  <Words>1764</Words>
  <Characters>0</Characters>
  <Application>Microsoft Office PowerPoint</Application>
  <DocSecurity>0</DocSecurity>
  <PresentationFormat>와이드스크린</PresentationFormat>
  <Lines>0</Lines>
  <Paragraphs>331</Paragraphs>
  <Slides>20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3" baseType="lpstr">
      <vt:lpstr>맑은 고딕</vt:lpstr>
      <vt:lpstr>Arial</vt:lpstr>
      <vt:lpstr>Office 테마</vt:lpstr>
      <vt:lpstr>카드 디자인 가이드 - 카드 외형 디자인 및 효과 텍스트 설계 가이드 문서 -</vt:lpstr>
      <vt:lpstr>카드 디자인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카드 관련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yjk0401</dc:creator>
  <cp:lastModifiedBy>User</cp:lastModifiedBy>
  <cp:revision>4214</cp:revision>
  <dcterms:modified xsi:type="dcterms:W3CDTF">2024-12-31T09:04:33Z</dcterms:modified>
  <cp:version>9.103.97.45139</cp:version>
</cp:coreProperties>
</file>

<file path=docProps/thumbnail.jpeg>
</file>